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2" r:id="rId5"/>
    <p:sldId id="273" r:id="rId6"/>
    <p:sldId id="274" r:id="rId7"/>
    <p:sldId id="280" r:id="rId8"/>
    <p:sldId id="293" r:id="rId9"/>
    <p:sldId id="279" r:id="rId10"/>
    <p:sldId id="281" r:id="rId11"/>
    <p:sldId id="282" r:id="rId12"/>
    <p:sldId id="283" r:id="rId13"/>
    <p:sldId id="284" r:id="rId14"/>
    <p:sldId id="285" r:id="rId15"/>
    <p:sldId id="287" r:id="rId16"/>
    <p:sldId id="286" r:id="rId17"/>
    <p:sldId id="288" r:id="rId18"/>
    <p:sldId id="290" r:id="rId19"/>
    <p:sldId id="291" r:id="rId20"/>
    <p:sldId id="292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noLab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6FC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1599"/>
  </p:normalViewPr>
  <p:slideViewPr>
    <p:cSldViewPr>
      <p:cViewPr varScale="1">
        <p:scale>
          <a:sx n="64" d="100"/>
          <a:sy n="64" d="100"/>
        </p:scale>
        <p:origin x="18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Friday, July 11,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Department of ICE, 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508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85800" y="228600"/>
            <a:ext cx="0" cy="6172200"/>
          </a:xfrm>
          <a:prstGeom prst="line">
            <a:avLst/>
          </a:prstGeom>
          <a:ln w="50800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Friday, July 11,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Department of ICE, 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508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85800" y="228600"/>
            <a:ext cx="0" cy="6172200"/>
          </a:xfrm>
          <a:prstGeom prst="line">
            <a:avLst/>
          </a:prstGeom>
          <a:ln w="50800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3716F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503218"/>
            <a:ext cx="9144000" cy="0"/>
          </a:xfrm>
          <a:prstGeom prst="line">
            <a:avLst/>
          </a:prstGeom>
          <a:ln w="508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270164"/>
            <a:ext cx="0" cy="6172200"/>
          </a:xfrm>
          <a:prstGeom prst="line">
            <a:avLst/>
          </a:prstGeom>
          <a:ln w="50800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BABD1-9707-48C1-AB01-23E28ED2D11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0453-5F4B-4940-B113-22233BF4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A395-B0FD-4BB2-99A6-AA0207ADB1E7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2D54-B45C-4D11-A1C7-22DD68A4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Lecture - 11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5334000" y="6019800"/>
            <a:ext cx="365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AE9C0F9A-13AE-4E41-A672-9568E222DAB7}" type="datetime2"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Monday, November 30, 2020</a:t>
            </a:fld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33400" y="16764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The Role of System Analyst</a:t>
            </a:r>
            <a:endParaRPr lang="en-US" sz="3200" dirty="0">
              <a:solidFill>
                <a:srgbClr val="3716F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1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Topics to be covered:</a:t>
            </a:r>
          </a:p>
          <a:p>
            <a:pPr marL="800100" lvl="1" indent="-342900" algn="just">
              <a:spcBef>
                <a:spcPct val="20000"/>
              </a:spcBef>
              <a:buFontTx/>
              <a:buChar char="-"/>
              <a:defRPr/>
            </a:pPr>
            <a:r>
              <a:rPr lang="en-US" sz="3600" dirty="0"/>
              <a:t>The analyst /user interface: Behavioral issues, Conflict resolution; 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  <a:defRPr/>
            </a:pPr>
            <a:r>
              <a:rPr lang="en-US" sz="3600" dirty="0"/>
              <a:t>The MIS organization.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1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449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</a:rPr>
              <a:t>Administration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</a:rPr>
              <a:t>System Analysis and Design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</a:rPr>
              <a:t>Programming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</a:rPr>
              <a:t>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43" y="1600200"/>
            <a:ext cx="422660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Facility: </a:t>
            </a:r>
            <a:r>
              <a:rPr lang="en-US" sz="3200" b="1" dirty="0">
                <a:solidFill>
                  <a:srgbClr val="7030A0"/>
                </a:solidFill>
              </a:rPr>
              <a:t>Administration</a:t>
            </a:r>
            <a:br>
              <a:rPr lang="en-US" sz="3200" b="1" dirty="0">
                <a:solidFill>
                  <a:srgbClr val="7030A0"/>
                </a:solidFill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1274190"/>
            <a:ext cx="8534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Administration is represented by four activities: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lphaLcParenR"/>
            </a:pPr>
            <a:r>
              <a:rPr lang="en-US" sz="2000" dirty="0">
                <a:solidFill>
                  <a:srgbClr val="00B0F0"/>
                </a:solidFill>
              </a:rPr>
              <a:t>User liaison </a:t>
            </a:r>
            <a:r>
              <a:rPr lang="en-US" sz="2000" dirty="0"/>
              <a:t>which handles the changing needs of the user and user-systems relationships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lphaLcParenR"/>
            </a:pPr>
            <a:r>
              <a:rPr lang="en-US" sz="2000" dirty="0">
                <a:solidFill>
                  <a:srgbClr val="00B0F0"/>
                </a:solidFill>
              </a:rPr>
              <a:t>Long-range planning</a:t>
            </a:r>
            <a:r>
              <a:rPr lang="en-US" sz="2000" dirty="0"/>
              <a:t>, which includes personnel selection, recruitment, application development, and planning for anticipated changes in hardware and software.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lphaLcParenR"/>
            </a:pPr>
            <a:r>
              <a:rPr lang="en-US" sz="2000" dirty="0">
                <a:solidFill>
                  <a:srgbClr val="00B0F0"/>
                </a:solidFill>
              </a:rPr>
              <a:t>Budget planning and control </a:t>
            </a:r>
            <a:r>
              <a:rPr lang="en-US" sz="2000" dirty="0"/>
              <a:t>of the entire MIS division.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lphaLcParenR"/>
            </a:pPr>
            <a:r>
              <a:rPr lang="en-US" sz="2000" dirty="0">
                <a:solidFill>
                  <a:srgbClr val="00B0F0"/>
                </a:solidFill>
              </a:rPr>
              <a:t>Personnel administration and training </a:t>
            </a:r>
            <a:r>
              <a:rPr lang="en-US" sz="2000" dirty="0"/>
              <a:t>for upgrading employee skills. </a:t>
            </a:r>
          </a:p>
          <a:p>
            <a:pPr>
              <a:lnSpc>
                <a:spcPct val="20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03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Facility:</a:t>
            </a:r>
            <a:b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System analysis a Design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18288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System analysis and Design </a:t>
            </a:r>
            <a:r>
              <a:rPr lang="en-US" sz="2800" dirty="0"/>
              <a:t>may be organized as…..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i="1" dirty="0">
                <a:solidFill>
                  <a:srgbClr val="0070C0"/>
                </a:solidFill>
              </a:rPr>
              <a:t>project-oriented</a:t>
            </a:r>
            <a:r>
              <a:rPr lang="en-US" sz="2800" i="1" dirty="0"/>
              <a:t>,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pool-oriented</a:t>
            </a:r>
            <a:r>
              <a:rPr lang="en-US" sz="2800" i="1" dirty="0"/>
              <a:t>, or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functional</a:t>
            </a:r>
            <a:r>
              <a:rPr lang="en-US" sz="2800" i="1" dirty="0"/>
              <a:t>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88320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Facility:</a:t>
            </a:r>
            <a:b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System analysis a Design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a </a:t>
            </a:r>
            <a:r>
              <a:rPr lang="en-US" sz="2800" i="1" dirty="0">
                <a:solidFill>
                  <a:srgbClr val="0070C0"/>
                </a:solidFill>
              </a:rPr>
              <a:t>project-oriented arrangement</a:t>
            </a:r>
            <a:r>
              <a:rPr lang="en-US" sz="2800" dirty="0"/>
              <a:t>, a team </a:t>
            </a:r>
            <a:r>
              <a:rPr lang="en-US" sz="2800"/>
              <a:t>of analyst </a:t>
            </a:r>
            <a:r>
              <a:rPr lang="en-US" sz="2800" dirty="0"/>
              <a:t>is formed to work on one project. A shown in Figure…..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97" y="3048000"/>
            <a:ext cx="3679406" cy="3656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892" y="26670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Each team has a project leader who reports directly to the system manager.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This arrangement is typical of smaller installations that handle limited projects.</a:t>
            </a:r>
          </a:p>
        </p:txBody>
      </p:sp>
    </p:spTree>
    <p:extLst>
      <p:ext uri="{BB962C8B-B14F-4D97-AF65-F5344CB8AC3E}">
        <p14:creationId xmlns:p14="http://schemas.microsoft.com/office/powerpoint/2010/main" val="1876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Facility:</a:t>
            </a:r>
            <a:b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System analysis a d Design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553" y="1485002"/>
            <a:ext cx="861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/>
              <a:t>In a </a:t>
            </a:r>
            <a:r>
              <a:rPr lang="en-US" sz="2600" i="1" dirty="0">
                <a:solidFill>
                  <a:srgbClr val="0070C0"/>
                </a:solidFill>
              </a:rPr>
              <a:t>pool-oriented arrangement</a:t>
            </a:r>
            <a:r>
              <a:rPr lang="en-US" sz="2600" dirty="0"/>
              <a:t>, analysts work on any system assignment within the firm.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/>
              <a:t>Once the job is completed, they return to the pool for another assignment. A shown in Figure…..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8137" r="3186" b="4593"/>
          <a:stretch/>
        </p:blipFill>
        <p:spPr>
          <a:xfrm>
            <a:off x="5562600" y="3416082"/>
            <a:ext cx="35052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553" y="3072348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A system team is on loan to report directly to the manager of the operating department where the application deign is requested.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This arrangement gives the department some control over its own application.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outcome is greater user participation and support in system development.</a:t>
            </a:r>
          </a:p>
        </p:txBody>
      </p:sp>
    </p:spTree>
    <p:extLst>
      <p:ext uri="{BB962C8B-B14F-4D97-AF65-F5344CB8AC3E}">
        <p14:creationId xmlns:p14="http://schemas.microsoft.com/office/powerpoint/2010/main" val="28254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Facility:</a:t>
            </a:r>
            <a:b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System analysis a Design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/>
              <a:t>The </a:t>
            </a:r>
            <a:r>
              <a:rPr lang="en-US" sz="2600" i="1" dirty="0">
                <a:solidFill>
                  <a:srgbClr val="0070C0"/>
                </a:solidFill>
              </a:rPr>
              <a:t>Functional structure </a:t>
            </a:r>
            <a:r>
              <a:rPr lang="en-US" sz="2600" dirty="0"/>
              <a:t>of analysis assigns a group of analyst to serve a specific system.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dirty="0"/>
              <a:t>For example, there may be </a:t>
            </a:r>
            <a:r>
              <a:rPr lang="en-US" sz="2600" dirty="0">
                <a:solidFill>
                  <a:srgbClr val="7030A0"/>
                </a:solidFill>
              </a:rPr>
              <a:t>a personnel systems team</a:t>
            </a:r>
            <a:r>
              <a:rPr lang="en-US" sz="2600" dirty="0"/>
              <a:t>, a </a:t>
            </a:r>
            <a:r>
              <a:rPr lang="en-US" sz="2600" dirty="0">
                <a:solidFill>
                  <a:srgbClr val="00B050"/>
                </a:solidFill>
              </a:rPr>
              <a:t>production systems team</a:t>
            </a:r>
            <a:r>
              <a:rPr lang="en-US" sz="2600" dirty="0"/>
              <a:t>, and </a:t>
            </a:r>
            <a:r>
              <a:rPr lang="en-US" sz="2600" dirty="0">
                <a:solidFill>
                  <a:srgbClr val="FF0000"/>
                </a:solidFill>
              </a:rPr>
              <a:t>a marketing systems team</a:t>
            </a:r>
            <a:r>
              <a:rPr lang="en-US" sz="26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Each team has a manager who reports directly to the director of system development (see Figure).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This arrangement is suitable for a </a:t>
            </a:r>
          </a:p>
          <a:p>
            <a:pPr algn="just"/>
            <a:r>
              <a:rPr lang="en-US" sz="2400" dirty="0"/>
              <a:t>     large computer facility.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2032" r="7275" b="8549"/>
          <a:stretch/>
        </p:blipFill>
        <p:spPr>
          <a:xfrm>
            <a:off x="5638800" y="3644900"/>
            <a:ext cx="35052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Facility:</a:t>
            </a:r>
            <a:b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Programming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Programming is structured around three areas:</a:t>
            </a:r>
          </a:p>
          <a:p>
            <a:pPr marL="2114550" lvl="4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FF"/>
                </a:solidFill>
              </a:rPr>
              <a:t>Application, </a:t>
            </a:r>
          </a:p>
          <a:p>
            <a:pPr marL="2114550" lvl="4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FF"/>
                </a:solidFill>
              </a:rPr>
              <a:t>Software, </a:t>
            </a:r>
            <a:r>
              <a:rPr lang="en-US" sz="2400" dirty="0"/>
              <a:t>and</a:t>
            </a:r>
          </a:p>
          <a:p>
            <a:pPr marL="2114550" lvl="4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FF"/>
                </a:solidFill>
              </a:rPr>
              <a:t>Maintenance.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 many </a:t>
            </a:r>
            <a:r>
              <a:rPr lang="en-US" sz="2400" i="1" dirty="0">
                <a:solidFill>
                  <a:srgbClr val="FF00FF"/>
                </a:solidFill>
              </a:rPr>
              <a:t>application</a:t>
            </a:r>
            <a:r>
              <a:rPr lang="en-US" sz="2400" dirty="0"/>
              <a:t>, programmers are placed on the same project team with analysis.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FF"/>
                </a:solidFill>
              </a:rPr>
              <a:t>Software</a:t>
            </a:r>
            <a:r>
              <a:rPr lang="en-US" sz="2400" dirty="0"/>
              <a:t> programmers are responsible for modifying compilers and software packages used by existing applications.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FF"/>
                </a:solidFill>
              </a:rPr>
              <a:t>Maintenance</a:t>
            </a:r>
            <a:r>
              <a:rPr lang="en-US" sz="2400" dirty="0"/>
              <a:t> programmers handle all changes required to keep a system operating.</a:t>
            </a:r>
          </a:p>
        </p:txBody>
      </p:sp>
    </p:spTree>
    <p:extLst>
      <p:ext uri="{BB962C8B-B14F-4D97-AF65-F5344CB8AC3E}">
        <p14:creationId xmlns:p14="http://schemas.microsoft.com/office/powerpoint/2010/main" val="9851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Facility:</a:t>
            </a:r>
            <a:b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Programming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Programming is organized on a </a:t>
            </a:r>
            <a:r>
              <a:rPr lang="en-US" sz="2800" i="1" dirty="0">
                <a:solidFill>
                  <a:srgbClr val="3716FC"/>
                </a:solidFill>
              </a:rPr>
              <a:t>pool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rgbClr val="3716FC"/>
                </a:solidFill>
              </a:rPr>
              <a:t>team</a:t>
            </a:r>
            <a:r>
              <a:rPr lang="en-US" sz="2800" dirty="0"/>
              <a:t> basis.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i="1" dirty="0">
                <a:solidFill>
                  <a:srgbClr val="3716FC"/>
                </a:solidFill>
              </a:rPr>
              <a:t>pool approach </a:t>
            </a:r>
            <a:r>
              <a:rPr lang="en-US" sz="2800" dirty="0"/>
              <a:t>clusters programmers into a pool that reports to a supervisor. Each programmers is assigned a program to prepare through all stages.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 the </a:t>
            </a:r>
            <a:r>
              <a:rPr lang="en-US" sz="2800" i="1" dirty="0">
                <a:solidFill>
                  <a:srgbClr val="3716FC"/>
                </a:solidFill>
              </a:rPr>
              <a:t>team approach</a:t>
            </a:r>
            <a:r>
              <a:rPr lang="en-US" sz="2800" dirty="0"/>
              <a:t>, each programmer is assigned to a team that has responsibility for a specific project. </a:t>
            </a:r>
          </a:p>
        </p:txBody>
      </p:sp>
    </p:spTree>
    <p:extLst>
      <p:ext uri="{BB962C8B-B14F-4D97-AF65-F5344CB8AC3E}">
        <p14:creationId xmlns:p14="http://schemas.microsoft.com/office/powerpoint/2010/main" val="149510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9187" b="9571"/>
          <a:stretch/>
        </p:blipFill>
        <p:spPr>
          <a:xfrm>
            <a:off x="6050139" y="2362200"/>
            <a:ext cx="3127639" cy="378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Facility:</a:t>
            </a:r>
            <a:b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Programming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 shown in Figure, programmers reports to a lead programmers (team leader), who reports to the projects leader.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projects leader is usually a section head who supervises a number of teams in the section and reports to the manager of the programming area.</a:t>
            </a:r>
          </a:p>
        </p:txBody>
      </p:sp>
    </p:spTree>
    <p:extLst>
      <p:ext uri="{BB962C8B-B14F-4D97-AF65-F5344CB8AC3E}">
        <p14:creationId xmlns:p14="http://schemas.microsoft.com/office/powerpoint/2010/main" val="20725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Functions of an MIS Facility:</a:t>
            </a:r>
            <a:b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Operation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Operation handles job scheduling and supportive services such as coordinated with systems and design and programming under a master plan.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867400" cy="33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9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Analyst /User Interface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3716FC"/>
                </a:solidFill>
              </a:rPr>
              <a:t>It is important to develop a viable interface between analyst and user</a:t>
            </a:r>
          </a:p>
          <a:p>
            <a:endParaRPr lang="en-US" dirty="0">
              <a:solidFill>
                <a:srgbClr val="3716FC"/>
              </a:solidFill>
            </a:endParaRPr>
          </a:p>
          <a:p>
            <a:pPr algn="just"/>
            <a:r>
              <a:rPr lang="en-US" dirty="0">
                <a:latin typeface="Times New Roman" pitchFamily="18" charset="0"/>
              </a:rPr>
              <a:t>The analyst make a productive relationship with the user</a:t>
            </a:r>
          </a:p>
          <a:p>
            <a:endParaRPr lang="en-US" dirty="0">
              <a:latin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</a:rPr>
              <a:t>The probability of system failure increases without close analyst/user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Customers – Users and Management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/>
          </a:bodyPr>
          <a:lstStyle/>
          <a:p>
            <a:pPr>
              <a:buClr>
                <a:srgbClr val="114FFB"/>
              </a:buClr>
              <a:buSzPct val="60000"/>
              <a:buFont typeface="Wingdings" pitchFamily="2" charset="2"/>
              <a:buChar char="&lt;"/>
            </a:pPr>
            <a:r>
              <a:rPr lang="en-US" sz="2400" b="1" dirty="0">
                <a:solidFill>
                  <a:srgbClr val="3716FC"/>
                </a:solidFill>
                <a:latin typeface="Times New Roman" pitchFamily="18" charset="0"/>
              </a:rPr>
              <a:t>What is a user?</a:t>
            </a:r>
          </a:p>
          <a:p>
            <a:pPr marL="685800" lvl="1" algn="just">
              <a:buClr>
                <a:srgbClr val="114FFB"/>
              </a:buClr>
              <a:buSzPct val="65000"/>
              <a:buFont typeface="Wingdings" pitchFamily="2" charset="2"/>
              <a:buChar char="8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user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is a person, or group of persons, for whom the systems analyst builds and maintains business information systems and computer applications. </a:t>
            </a:r>
          </a:p>
          <a:p>
            <a:pPr marL="685800" lvl="1" algn="just">
              <a:buClr>
                <a:srgbClr val="114FFB"/>
              </a:buClr>
              <a:buSzPct val="65000"/>
              <a:buFont typeface="Wingdings" pitchFamily="2" charset="2"/>
              <a:buChar char="8"/>
            </a:pPr>
            <a:r>
              <a:rPr lang="en-US" dirty="0">
                <a:latin typeface="Times New Roman" pitchFamily="18" charset="0"/>
              </a:rPr>
              <a:t>There are at least two specific user/customer groups: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system users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system owners.</a:t>
            </a:r>
          </a:p>
          <a:p>
            <a:pPr marL="971550" lvl="2" algn="just">
              <a:buClr>
                <a:srgbClr val="114FFB"/>
              </a:buClr>
              <a:buFontTx/>
              <a:buChar char="•"/>
            </a:pPr>
            <a:r>
              <a:rPr lang="en-US" sz="2200" b="1" dirty="0">
                <a:latin typeface="Times New Roman" pitchFamily="18" charset="0"/>
              </a:rPr>
              <a:t>System users</a:t>
            </a:r>
            <a:r>
              <a:rPr lang="en-US" sz="2200" dirty="0">
                <a:latin typeface="Times New Roman" pitchFamily="18" charset="0"/>
              </a:rPr>
              <a:t> are those individuals who either have direct contact with an information system or application or they use information generated by a system.</a:t>
            </a:r>
          </a:p>
          <a:p>
            <a:pPr marL="971550" lvl="2" algn="just">
              <a:buClr>
                <a:srgbClr val="114FFB"/>
              </a:buClr>
              <a:buFontTx/>
              <a:buChar char="•"/>
            </a:pPr>
            <a:r>
              <a:rPr lang="en-US" sz="2200" b="1" dirty="0">
                <a:latin typeface="Times New Roman" pitchFamily="18" charset="0"/>
              </a:rPr>
              <a:t>System owners </a:t>
            </a:r>
            <a:r>
              <a:rPr lang="en-US" sz="2200" dirty="0">
                <a:latin typeface="Times New Roman" pitchFamily="18" charset="0"/>
              </a:rPr>
              <a:t>provide sponsorship of information systems and computer applications. In other words, they pay to have the systems and applications developed and maintained.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Customers – Users and Management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114FFB"/>
              </a:buClr>
              <a:buSzPct val="60000"/>
              <a:buFont typeface="Wingdings" pitchFamily="2" charset="2"/>
              <a:buChar char="&lt;"/>
            </a:pPr>
            <a:r>
              <a:rPr lang="en-US" sz="3000" dirty="0">
                <a:latin typeface="Times New Roman" pitchFamily="18" charset="0"/>
              </a:rPr>
              <a:t>A manager can also be one of the end users of a system.</a:t>
            </a:r>
          </a:p>
          <a:p>
            <a:pPr>
              <a:buClr>
                <a:srgbClr val="114FFB"/>
              </a:buClr>
              <a:buSzPct val="60000"/>
              <a:buFont typeface="Wingdings" pitchFamily="2" charset="2"/>
              <a:buChar char="&lt;"/>
            </a:pPr>
            <a:r>
              <a:rPr lang="en-US" sz="3000" dirty="0">
                <a:solidFill>
                  <a:srgbClr val="3716FC"/>
                </a:solidFill>
                <a:latin typeface="Times New Roman" pitchFamily="18" charset="0"/>
              </a:rPr>
              <a:t>Two types of system users:</a:t>
            </a:r>
          </a:p>
          <a:p>
            <a:pPr marL="685800" lvl="1">
              <a:buClr>
                <a:srgbClr val="114FFB"/>
              </a:buClr>
              <a:buSzPct val="65000"/>
              <a:buFont typeface="Wingdings" pitchFamily="2" charset="2"/>
              <a:buChar char="8"/>
            </a:pPr>
            <a:r>
              <a:rPr lang="en-US" sz="2600" dirty="0">
                <a:latin typeface="Times New Roman" pitchFamily="18" charset="0"/>
              </a:rPr>
              <a:t>Traditionally, most system users were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internal users</a:t>
            </a:r>
            <a:r>
              <a:rPr lang="en-US" sz="2600" dirty="0">
                <a:latin typeface="Times New Roman" pitchFamily="18" charset="0"/>
              </a:rPr>
              <a:t>, that is employees of the business for which a system or application is designed.</a:t>
            </a:r>
          </a:p>
          <a:p>
            <a:pPr marL="685800" lvl="1" algn="just">
              <a:buClr>
                <a:srgbClr val="114FFB"/>
              </a:buClr>
              <a:buSzPct val="65000"/>
              <a:buFont typeface="Wingdings" pitchFamily="2" charset="2"/>
              <a:buChar char="8"/>
            </a:pPr>
            <a:r>
              <a:rPr lang="en-US" sz="2600" dirty="0">
                <a:latin typeface="Times New Roman" pitchFamily="18" charset="0"/>
              </a:rPr>
              <a:t>Today’s user community includes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external users</a:t>
            </a:r>
            <a:r>
              <a:rPr lang="en-US" sz="2600" dirty="0">
                <a:latin typeface="Times New Roman" pitchFamily="18" charset="0"/>
              </a:rPr>
              <a:t> as businesses seek to make their information systems and applications interoperate with other businesses and the consumer.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Customers – Users and Management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114FFB"/>
              </a:buClr>
              <a:buSzPct val="60000"/>
              <a:buFont typeface="Wingdings" pitchFamily="2" charset="2"/>
              <a:buChar char=":"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The Roles of  Management and Users in Systems Problem Solving</a:t>
            </a:r>
            <a:endParaRPr lang="en-US" sz="2000" b="1" dirty="0">
              <a:solidFill>
                <a:schemeClr val="tx2"/>
              </a:solidFill>
              <a:latin typeface="Arial" charset="0"/>
            </a:endParaRPr>
          </a:p>
          <a:p>
            <a:pPr marL="1085850" lvl="2">
              <a:buClr>
                <a:srgbClr val="114FFB"/>
              </a:buClr>
              <a:buSzPct val="65000"/>
              <a:buFont typeface="Wingdings" pitchFamily="2" charset="2"/>
              <a:buChar char="8"/>
            </a:pPr>
            <a:r>
              <a:rPr lang="en-US" sz="2000" i="1" dirty="0">
                <a:latin typeface="Times New Roman" pitchFamily="18" charset="0"/>
              </a:rPr>
              <a:t>Planning</a:t>
            </a:r>
          </a:p>
          <a:p>
            <a:pPr marL="1428750" lvl="3">
              <a:buClr>
                <a:srgbClr val="114FFB"/>
              </a:buClr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Management must sponsor and fund all projects.</a:t>
            </a:r>
          </a:p>
          <a:p>
            <a:pPr marL="1428750" lvl="3">
              <a:buClr>
                <a:srgbClr val="114FFB"/>
              </a:buClr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Users must define the domain and boundaries of the problem.</a:t>
            </a:r>
          </a:p>
          <a:p>
            <a:pPr marL="1085850" lvl="2">
              <a:buClr>
                <a:srgbClr val="114FFB"/>
              </a:buClr>
              <a:buSzPct val="65000"/>
              <a:buFont typeface="Wingdings" pitchFamily="2" charset="2"/>
              <a:buChar char="8"/>
            </a:pPr>
            <a:r>
              <a:rPr lang="en-US" sz="2000" i="1" dirty="0">
                <a:latin typeface="Times New Roman" pitchFamily="18" charset="0"/>
              </a:rPr>
              <a:t>Analysis</a:t>
            </a:r>
          </a:p>
          <a:p>
            <a:pPr marL="1428750" lvl="3">
              <a:buClr>
                <a:srgbClr val="114FFB"/>
              </a:buClr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As subject matter experts, management and users must analyze the problem domain for causes, effects, and opportunities; as well as communicate the requirements to be fulfilled by any successful solution, regardless of technology chosen.</a:t>
            </a:r>
          </a:p>
          <a:p>
            <a:pPr marL="1085850" lvl="2">
              <a:buClr>
                <a:srgbClr val="114FFB"/>
              </a:buClr>
              <a:buSzPct val="65000"/>
              <a:buFont typeface="Wingdings" pitchFamily="2" charset="2"/>
              <a:buChar char="8"/>
            </a:pPr>
            <a:r>
              <a:rPr lang="en-US" sz="2000" i="1" dirty="0">
                <a:latin typeface="Times New Roman" pitchFamily="18" charset="0"/>
              </a:rPr>
              <a:t>Design</a:t>
            </a:r>
          </a:p>
          <a:p>
            <a:pPr marL="1428750" lvl="3">
              <a:buClr>
                <a:srgbClr val="114FFB"/>
              </a:buClr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  Users must react to high-level solution designs and participate in the solution’s design.</a:t>
            </a:r>
          </a:p>
          <a:p>
            <a:pPr lvl="1">
              <a:buClr>
                <a:srgbClr val="114FFB"/>
              </a:buClr>
              <a:buSzPct val="60000"/>
              <a:buNone/>
            </a:pP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Customers – Users and Management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114FFB"/>
              </a:buClr>
              <a:buSzPct val="60000"/>
              <a:buFont typeface="Wingdings" pitchFamily="2" charset="2"/>
              <a:buChar char=":"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The Roles of  Management and Users in Systems Problem Solving</a:t>
            </a:r>
            <a:endParaRPr lang="en-US" sz="2000" b="1" dirty="0">
              <a:solidFill>
                <a:schemeClr val="tx2"/>
              </a:solidFill>
              <a:latin typeface="Arial" charset="0"/>
            </a:endParaRPr>
          </a:p>
          <a:p>
            <a:pPr lvl="1">
              <a:buClr>
                <a:srgbClr val="114FFB"/>
              </a:buClr>
              <a:buSzPct val="60000"/>
              <a:buFont typeface="Wingdings" pitchFamily="2" charset="2"/>
              <a:buChar char="&lt;"/>
            </a:pPr>
            <a:r>
              <a:rPr lang="en-US" sz="2000" dirty="0">
                <a:latin typeface="Times New Roman" pitchFamily="18" charset="0"/>
              </a:rPr>
              <a:t>The roles of management and users in:</a:t>
            </a:r>
          </a:p>
          <a:p>
            <a:pPr marL="1085850" lvl="2">
              <a:buClr>
                <a:srgbClr val="114FFB"/>
              </a:buClr>
              <a:buSzPct val="65000"/>
              <a:buFont typeface="Wingdings" pitchFamily="2" charset="2"/>
              <a:buChar char="8"/>
            </a:pPr>
            <a:r>
              <a:rPr lang="en-US" sz="2000" i="1" dirty="0">
                <a:latin typeface="Times New Roman" pitchFamily="18" charset="0"/>
              </a:rPr>
              <a:t>Implementation</a:t>
            </a:r>
          </a:p>
          <a:p>
            <a:pPr marL="1428750" lvl="3">
              <a:buClr>
                <a:srgbClr val="114FFB"/>
              </a:buClr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Users participate in system construction and testing. They are the recipients of training necessary to enable the full user community to work with the solution.</a:t>
            </a:r>
          </a:p>
          <a:p>
            <a:pPr marL="1085850" lvl="2">
              <a:buClr>
                <a:srgbClr val="114FFB"/>
              </a:buClr>
              <a:buSzPct val="65000"/>
              <a:buFont typeface="Wingdings" pitchFamily="2" charset="2"/>
              <a:buChar char="8"/>
            </a:pPr>
            <a:r>
              <a:rPr lang="en-US" sz="2000" i="1" dirty="0">
                <a:latin typeface="Times New Roman" pitchFamily="18" charset="0"/>
              </a:rPr>
              <a:t>Support</a:t>
            </a:r>
          </a:p>
          <a:p>
            <a:pPr marL="1428750" lvl="3">
              <a:buClr>
                <a:srgbClr val="114FFB"/>
              </a:buClr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 Users and management should routinely evaluate the working solution and suggest improvements.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Behavioral Issues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716FC"/>
                </a:solidFill>
                <a:latin typeface="Times New Roman" pitchFamily="18" charset="0"/>
              </a:rPr>
              <a:t>User Motivation</a:t>
            </a:r>
          </a:p>
          <a:p>
            <a:endParaRPr lang="en-US" b="1" dirty="0">
              <a:solidFill>
                <a:srgbClr val="3716FC"/>
              </a:solidFill>
              <a:latin typeface="Times New Roman" pitchFamily="18" charset="0"/>
            </a:endParaRPr>
          </a:p>
          <a:p>
            <a:r>
              <a:rPr lang="en-US" b="1" dirty="0">
                <a:solidFill>
                  <a:srgbClr val="3716FC"/>
                </a:solidFill>
                <a:latin typeface="Times New Roman" pitchFamily="18" charset="0"/>
              </a:rPr>
              <a:t>Analyst/User Differences</a:t>
            </a:r>
          </a:p>
          <a:p>
            <a:endParaRPr lang="en-US" b="1" dirty="0">
              <a:solidFill>
                <a:srgbClr val="3716FC"/>
              </a:solidFill>
              <a:latin typeface="Times New Roman" pitchFamily="18" charset="0"/>
            </a:endParaRPr>
          </a:p>
          <a:p>
            <a:r>
              <a:rPr lang="en-US" b="1" dirty="0">
                <a:solidFill>
                  <a:srgbClr val="3716FC"/>
                </a:solidFill>
                <a:latin typeface="Times New Roman" pitchFamily="18" charset="0"/>
              </a:rPr>
              <a:t>Political Factors</a:t>
            </a: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Behavioral Issues: User Motivation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</a:rPr>
              <a:t>Several Models of user behavior attempted to look at motivation for system acceptance</a:t>
            </a:r>
          </a:p>
          <a:p>
            <a:pPr lvl="1"/>
            <a:r>
              <a:rPr lang="en-US" dirty="0">
                <a:solidFill>
                  <a:srgbClr val="3716FC"/>
                </a:solidFill>
                <a:latin typeface="Times New Roman" pitchFamily="18" charset="0"/>
              </a:rPr>
              <a:t>Lucas’s descriptor model identifies</a:t>
            </a:r>
          </a:p>
          <a:p>
            <a:pPr lvl="2"/>
            <a:r>
              <a:rPr lang="en-US" dirty="0">
                <a:solidFill>
                  <a:srgbClr val="FF00FF"/>
                </a:solidFill>
                <a:latin typeface="Times New Roman" pitchFamily="18" charset="0"/>
              </a:rPr>
              <a:t>Attitudinal, personal, and situational factor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Use of the system depends on </a:t>
            </a:r>
          </a:p>
          <a:p>
            <a:pPr lvl="1"/>
            <a:r>
              <a:rPr lang="en-US" dirty="0">
                <a:solidFill>
                  <a:srgbClr val="3716FC"/>
                </a:solidFill>
                <a:latin typeface="Times New Roman" pitchFamily="18" charset="0"/>
              </a:rPr>
              <a:t>Positive attitude towards system features</a:t>
            </a:r>
          </a:p>
          <a:p>
            <a:pPr lvl="1"/>
            <a:r>
              <a:rPr lang="en-US" dirty="0">
                <a:solidFill>
                  <a:srgbClr val="3716FC"/>
                </a:solidFill>
                <a:latin typeface="Times New Roman" pitchFamily="18" charset="0"/>
              </a:rPr>
              <a:t>Decision making style of the user</a:t>
            </a:r>
          </a:p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9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Behavioral Issues: Analyst/User Differences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</a:rPr>
              <a:t>Differences exist in </a:t>
            </a:r>
          </a:p>
          <a:p>
            <a:pPr lvl="1"/>
            <a:r>
              <a:rPr lang="en-US" dirty="0">
                <a:solidFill>
                  <a:srgbClr val="3716FC"/>
                </a:solidFill>
                <a:latin typeface="Times New Roman" pitchFamily="18" charset="0"/>
              </a:rPr>
              <a:t>Education, experience, and language</a:t>
            </a:r>
          </a:p>
          <a:p>
            <a:endParaRPr lang="en-US" dirty="0">
              <a:latin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</a:rPr>
              <a:t>The analyst’s annoyed with the user’s ignorance </a:t>
            </a:r>
            <a:r>
              <a:rPr lang="en-US" dirty="0">
                <a:solidFill>
                  <a:srgbClr val="3716FC"/>
                </a:solidFill>
                <a:latin typeface="Times New Roman" pitchFamily="18" charset="0"/>
              </a:rPr>
              <a:t>about the terminology like chip and CRT</a:t>
            </a:r>
          </a:p>
          <a:p>
            <a:endParaRPr lang="en-US" dirty="0">
              <a:latin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</a:rPr>
              <a:t>The user’s annoyed with analyst’s </a:t>
            </a:r>
            <a:r>
              <a:rPr lang="en-US" dirty="0">
                <a:solidFill>
                  <a:srgbClr val="3716FC"/>
                </a:solidFill>
                <a:latin typeface="Times New Roman" pitchFamily="18" charset="0"/>
              </a:rPr>
              <a:t>limited understanding of the business</a:t>
            </a:r>
          </a:p>
          <a:p>
            <a:pPr lvl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0668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0"/>
              </a:spcBef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Places of the Analyst in the MIS Organization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2170331"/>
            <a:ext cx="86143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81717"/>
                </a:solidFill>
                <a:latin typeface="Open Sans"/>
              </a:rPr>
              <a:t>“MIS” stands for Management Information </a:t>
            </a:r>
            <a:r>
              <a:rPr lang="en-US" sz="2400" b="1" dirty="0" smtClean="0">
                <a:solidFill>
                  <a:srgbClr val="181717"/>
                </a:solidFill>
                <a:latin typeface="Open Sans"/>
              </a:rPr>
              <a:t>Systems.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81717"/>
                </a:solidFill>
                <a:latin typeface="Open Sans"/>
              </a:rPr>
              <a:t> So, </a:t>
            </a:r>
            <a:r>
              <a:rPr lang="en-US" sz="2400" b="1" dirty="0">
                <a:solidFill>
                  <a:srgbClr val="FF0000"/>
                </a:solidFill>
                <a:latin typeface="Open Sans"/>
              </a:rPr>
              <a:t>MIS Managers </a:t>
            </a:r>
            <a:r>
              <a:rPr lang="en-US" sz="2400" b="1" dirty="0">
                <a:solidFill>
                  <a:srgbClr val="181717"/>
                </a:solidFill>
                <a:latin typeface="Open Sans"/>
              </a:rPr>
              <a:t>are responsible for managing the information systems of their employer. </a:t>
            </a:r>
            <a:endParaRPr lang="en-US" sz="2400" b="1" dirty="0" smtClean="0">
              <a:solidFill>
                <a:srgbClr val="181717"/>
              </a:solidFill>
              <a:latin typeface="Open Sans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81717"/>
                </a:solidFill>
                <a:latin typeface="Open Sans"/>
              </a:rPr>
              <a:t>They </a:t>
            </a:r>
            <a:r>
              <a:rPr lang="en-US" sz="2400" b="1" dirty="0">
                <a:solidFill>
                  <a:srgbClr val="181717"/>
                </a:solidFill>
                <a:latin typeface="Open Sans"/>
              </a:rPr>
              <a:t>are involved with any task related to installing, upgrading or repairing these information systems. </a:t>
            </a:r>
            <a:endParaRPr lang="en-US" sz="2400" b="1" dirty="0" smtClean="0">
              <a:solidFill>
                <a:srgbClr val="181717"/>
              </a:solidFill>
              <a:latin typeface="Open Sans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81717"/>
                </a:solidFill>
                <a:latin typeface="Open Sans"/>
              </a:rPr>
              <a:t>Their </a:t>
            </a:r>
            <a:r>
              <a:rPr lang="en-US" sz="2400" b="1" dirty="0">
                <a:solidFill>
                  <a:srgbClr val="181717"/>
                </a:solidFill>
                <a:latin typeface="Open Sans"/>
              </a:rPr>
              <a:t>primary concern is with keeping their employer’s information and data safe and secure.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04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0668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0"/>
              </a:spcBef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Places of the Analyst in the MIS Organization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4187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MIS Organization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9649" y="2197813"/>
            <a:ext cx="861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organizing function is the task of grouping and assigning work elements to appropriate areas.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 </a:t>
            </a:r>
            <a:r>
              <a:rPr lang="en-US" sz="2800" dirty="0">
                <a:solidFill>
                  <a:srgbClr val="00B050"/>
                </a:solidFill>
              </a:rPr>
              <a:t>MIS manager </a:t>
            </a:r>
            <a:r>
              <a:rPr lang="en-US" sz="2800" dirty="0"/>
              <a:t>organizes by assigning tasks, dividing works into specific jobs, and defining the relationship among them.</a:t>
            </a:r>
          </a:p>
        </p:txBody>
      </p:sp>
    </p:spTree>
    <p:extLst>
      <p:ext uri="{BB962C8B-B14F-4D97-AF65-F5344CB8AC3E}">
        <p14:creationId xmlns:p14="http://schemas.microsoft.com/office/powerpoint/2010/main" val="24974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Places of the Analyst in the MIS Organization: 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MIS Organization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The MIS organization structure encompasses </a:t>
            </a:r>
            <a:r>
              <a:rPr lang="en-US" sz="2800" dirty="0">
                <a:solidFill>
                  <a:srgbClr val="FF0000"/>
                </a:solidFill>
              </a:rPr>
              <a:t>supervisory levels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authority relationships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7030A0"/>
                </a:solidFill>
              </a:rPr>
              <a:t>the general pattern of activities </a:t>
            </a:r>
            <a:r>
              <a:rPr lang="en-US" sz="2800" dirty="0"/>
              <a:t>carried out by employees at each level.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Figure shows a general organization structure of an MIS facility.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22660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Places of the Analyst in the MIS Organization: The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MIS Organization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23214"/>
            <a:ext cx="4114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/>
              <a:t>The chain of command extends from manager to subordinate.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/>
              <a:t>There is a direct line of authority from the director of MIS services to each of the supervisors  in charge of </a:t>
            </a:r>
            <a:r>
              <a:rPr lang="en-US" sz="2300" dirty="0">
                <a:solidFill>
                  <a:srgbClr val="FF0000"/>
                </a:solidFill>
              </a:rPr>
              <a:t>administration and planning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7030A0"/>
                </a:solidFill>
              </a:rPr>
              <a:t>analysis and design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FFC000"/>
                </a:solidFill>
              </a:rPr>
              <a:t>programming</a:t>
            </a:r>
            <a:r>
              <a:rPr lang="en-US" sz="2300" dirty="0"/>
              <a:t>, and </a:t>
            </a:r>
            <a:r>
              <a:rPr lang="en-US" sz="2300" dirty="0">
                <a:solidFill>
                  <a:srgbClr val="00B0F0"/>
                </a:solidFill>
              </a:rPr>
              <a:t>operations.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/>
              <a:t>This lines of authority permits a supervisor to exercise direct command over subordinates to carry out their tasks.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22660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1268</Words>
  <Application>Microsoft Office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Open Sans</vt:lpstr>
      <vt:lpstr>Times New Roman</vt:lpstr>
      <vt:lpstr>Wingdings</vt:lpstr>
      <vt:lpstr>Office Theme</vt:lpstr>
      <vt:lpstr>Custom Design</vt:lpstr>
      <vt:lpstr>Lecture - 11</vt:lpstr>
      <vt:lpstr>Analyst /User Interface</vt:lpstr>
      <vt:lpstr>Behavioral Issues</vt:lpstr>
      <vt:lpstr>Behavioral Issues: User Motivation</vt:lpstr>
      <vt:lpstr>Behavioral Issues: Analyst/User Differences</vt:lpstr>
      <vt:lpstr>The Places of the Analyst in the MIS Organization</vt:lpstr>
      <vt:lpstr>The Places of the Analyst in the MIS Organization</vt:lpstr>
      <vt:lpstr>The Places of the Analyst in the MIS Organization: The MIS Organization </vt:lpstr>
      <vt:lpstr>The Places of the Analyst in the MIS Organization: The MIS Organization </vt:lpstr>
      <vt:lpstr>Primary Functions of an MIS Facility</vt:lpstr>
      <vt:lpstr>Primary Functions of an MIS Facility: Administration </vt:lpstr>
      <vt:lpstr>Primary Functions of an MIS Facility:  System analysis a Design</vt:lpstr>
      <vt:lpstr>Primary Functions of an MIS Facility:  System analysis a Design</vt:lpstr>
      <vt:lpstr>Primary Functions of an MIS Facility:  System analysis a d Design</vt:lpstr>
      <vt:lpstr>Primary Functions of an MIS Facility:  System analysis a Design</vt:lpstr>
      <vt:lpstr>Primary Functions of an MIS Facility:  Programming</vt:lpstr>
      <vt:lpstr>Primary Functions of an MIS Facility:  Programming</vt:lpstr>
      <vt:lpstr>Primary Functions of an MIS Facility:  Programming</vt:lpstr>
      <vt:lpstr>Primary Functions of an MIS Facility:  Operation</vt:lpstr>
      <vt:lpstr>Customers – Users and Management</vt:lpstr>
      <vt:lpstr>Customers – Users and Management</vt:lpstr>
      <vt:lpstr>Customers – Users and Management</vt:lpstr>
      <vt:lpstr>Customers – Users and Management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- 3</dc:title>
  <dc:creator>KunoLab</dc:creator>
  <cp:lastModifiedBy>ismail - [2010]</cp:lastModifiedBy>
  <cp:revision>141</cp:revision>
  <dcterms:created xsi:type="dcterms:W3CDTF">2014-07-11T13:37:56Z</dcterms:created>
  <dcterms:modified xsi:type="dcterms:W3CDTF">2020-11-30T14:18:51Z</dcterms:modified>
</cp:coreProperties>
</file>